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859" r:id="rId3"/>
    <p:sldId id="1140" r:id="rId4"/>
    <p:sldId id="1141" r:id="rId5"/>
    <p:sldId id="1155" r:id="rId6"/>
    <p:sldId id="1142" r:id="rId7"/>
    <p:sldId id="1143" r:id="rId8"/>
    <p:sldId id="1144" r:id="rId9"/>
    <p:sldId id="1156" r:id="rId10"/>
    <p:sldId id="1145" r:id="rId11"/>
    <p:sldId id="1146" r:id="rId12"/>
    <p:sldId id="1147" r:id="rId13"/>
    <p:sldId id="1148" r:id="rId14"/>
    <p:sldId id="1149" r:id="rId15"/>
    <p:sldId id="1151" r:id="rId16"/>
    <p:sldId id="1152" r:id="rId17"/>
    <p:sldId id="1153" r:id="rId18"/>
    <p:sldId id="1159" r:id="rId19"/>
    <p:sldId id="1154" r:id="rId20"/>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72"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F4FC"/>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showGuides="1">
      <p:cViewPr varScale="1">
        <p:scale>
          <a:sx n="111" d="100"/>
          <a:sy n="111" d="100"/>
        </p:scale>
        <p:origin x="498" y="114"/>
      </p:cViewPr>
      <p:guideLst>
        <p:guide orient="horz" pos="2172"/>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97"/>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notesMaster" Target="notesMasters/notesMaster1.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6.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十</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五章  电</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流和电路</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两种电荷</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河南洛阳洛宁县月考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月，第十五届中国国际航空航天博览会在珠海举办，各类航天器集中亮相</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如图所示，是我国的运油</a:t>
            </a:r>
            <a:r>
              <a:rPr lang="zh-CN"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在进行飞行表演，由于飞机与空气</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带上了大量的电荷，加油时因为有起火的风险，所以机体上装有尖端放电器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生活中有很多防止静电危害的例子，请你举出一例</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52.jpg" descr="id:2147496160;FounderCES"/>
          <p:cNvPicPr/>
          <p:nvPr/>
        </p:nvPicPr>
        <p:blipFill>
          <a:blip r:embed="rId1"/>
          <a:stretch>
            <a:fillRect/>
          </a:stretch>
        </p:blipFill>
        <p:spPr>
          <a:xfrm>
            <a:off x="8242037" y="3433694"/>
            <a:ext cx="3384376" cy="2117427"/>
          </a:xfrm>
          <a:prstGeom prst="rect">
            <a:avLst/>
          </a:prstGeom>
        </p:spPr>
      </p:pic>
      <p:sp>
        <p:nvSpPr>
          <p:cNvPr id="4" name="矩形 3"/>
          <p:cNvSpPr/>
          <p:nvPr/>
        </p:nvSpPr>
        <p:spPr>
          <a:xfrm>
            <a:off x="9192657" y="5667891"/>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5" name="矩形 4"/>
          <p:cNvSpPr/>
          <p:nvPr/>
        </p:nvSpPr>
        <p:spPr>
          <a:xfrm>
            <a:off x="2947106" y="1911944"/>
            <a:ext cx="803425" cy="461665"/>
          </a:xfrm>
          <a:prstGeom prst="rect">
            <a:avLst/>
          </a:prstGeom>
        </p:spPr>
        <p:txBody>
          <a:bodyPr wrap="none">
            <a:spAutoFit/>
          </a:bodyPr>
          <a:lstStyle/>
          <a:p>
            <a:r>
              <a:rPr lang="zh-CN" altLang="zh-CN" sz="2400">
                <a:cs typeface="Times New Roman" panose="02020603050405020304" pitchFamily="18" charset="0"/>
              </a:rPr>
              <a:t>摩擦</a:t>
            </a:r>
            <a:endParaRPr lang="zh-CN" altLang="en-US"/>
          </a:p>
        </p:txBody>
      </p:sp>
      <p:sp>
        <p:nvSpPr>
          <p:cNvPr id="6" name="矩形 5"/>
          <p:cNvSpPr/>
          <p:nvPr/>
        </p:nvSpPr>
        <p:spPr>
          <a:xfrm>
            <a:off x="10052274" y="2356043"/>
            <a:ext cx="1731564" cy="576248"/>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油罐车</a:t>
            </a:r>
            <a:r>
              <a:rPr lang="zh-CN" altLang="zh-CN" sz="2400" smtClean="0">
                <a:cs typeface="Times New Roman" panose="02020603050405020304" pitchFamily="18" charset="0"/>
              </a:rPr>
              <a:t>后面</a:t>
            </a:r>
            <a:endParaRPr lang="zh-CN" altLang="zh-CN" sz="900">
              <a:solidFill>
                <a:srgbClr val="000000"/>
              </a:solidFill>
              <a:cs typeface="Times New Roman" panose="02020603050405020304" pitchFamily="18" charset="0"/>
            </a:endParaRPr>
          </a:p>
        </p:txBody>
      </p:sp>
      <p:sp>
        <p:nvSpPr>
          <p:cNvPr id="7" name="矩形 6"/>
          <p:cNvSpPr/>
          <p:nvPr/>
        </p:nvSpPr>
        <p:spPr>
          <a:xfrm>
            <a:off x="426826" y="2987587"/>
            <a:ext cx="4206601" cy="461665"/>
          </a:xfrm>
          <a:prstGeom prst="rect">
            <a:avLst/>
          </a:prstGeom>
        </p:spPr>
        <p:txBody>
          <a:bodyPr wrap="none">
            <a:spAutoFit/>
          </a:bodyPr>
          <a:lstStyle/>
          <a:p>
            <a:r>
              <a:rPr lang="zh-CN" altLang="zh-CN" sz="2400">
                <a:cs typeface="Times New Roman" panose="02020603050405020304" pitchFamily="18" charset="0"/>
              </a:rPr>
              <a:t>装一条拖地铁链（</a:t>
            </a:r>
            <a:r>
              <a:rPr lang="zh-CN" altLang="zh-CN" sz="2400">
                <a:ea typeface="楷体" panose="02010609060101010101" pitchFamily="49" charset="-122"/>
                <a:cs typeface="Times New Roman" panose="02020603050405020304" pitchFamily="18" charset="0"/>
              </a:rPr>
              <a:t>合理即可</a:t>
            </a:r>
            <a:r>
              <a:rPr lang="zh-CN" altLang="zh-CN" sz="2400">
                <a:cs typeface="Times New Roman" panose="02020603050405020304" pitchFamily="18" charset="0"/>
              </a:rPr>
              <a:t>）</a:t>
            </a:r>
            <a:endParaRPr lang="zh-CN" altLang="en-US"/>
          </a:p>
        </p:txBody>
      </p:sp>
      <p:sp>
        <p:nvSpPr>
          <p:cNvPr id="8" name="内容占位符 1"/>
          <p:cNvSpPr>
            <a:spLocks noGrp="1"/>
          </p:cNvSpPr>
          <p:nvPr/>
        </p:nvSpPr>
        <p:spPr>
          <a:xfrm>
            <a:off x="360680" y="3615690"/>
            <a:ext cx="7613015" cy="2306955"/>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飞机和空气在摩擦的过程中会产生电荷；油罐车在运输过程中，由于摩擦会聚集大量的电荷，通过在车尾装一条拖地的铁链，可以将多余的电荷及时导向大地，防止电荷积累引发危险</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98248"/>
            <a:ext cx="11485848" cy="1754326"/>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小群利用人的头发、塑料尺、气球两两摩擦经过实验得出了它们的带电次序，如表所示，次序在前的带正电，次序在后的带负电</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由表可知，头发对电子的束缚能力要比气球</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弱</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），塑料尺与</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摩擦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后也可带负电</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nvGraphicFramePr>
        <p:xfrm>
          <a:off x="478581" y="3672448"/>
          <a:ext cx="11233250" cy="548640"/>
        </p:xfrm>
        <a:graphic>
          <a:graphicData uri="http://schemas.openxmlformats.org/drawingml/2006/table">
            <a:tbl>
              <a:tblPr firstRow="1" firstCol="1" bandRow="1"/>
              <a:tblGrid>
                <a:gridCol w="2642589"/>
                <a:gridCol w="2642589"/>
                <a:gridCol w="3305483"/>
                <a:gridCol w="2642589"/>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次序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头发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塑料尺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气球</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矩形 4"/>
          <p:cNvSpPr/>
          <p:nvPr/>
        </p:nvSpPr>
        <p:spPr>
          <a:xfrm>
            <a:off x="1414686" y="3068960"/>
            <a:ext cx="494046" cy="461665"/>
          </a:xfrm>
          <a:prstGeom prst="rect">
            <a:avLst/>
          </a:prstGeom>
        </p:spPr>
        <p:txBody>
          <a:bodyPr wrap="none">
            <a:spAutoFit/>
          </a:bodyPr>
          <a:lstStyle/>
          <a:p>
            <a:r>
              <a:rPr lang="zh-CN" altLang="zh-CN" sz="2400">
                <a:cs typeface="Times New Roman" panose="02020603050405020304" pitchFamily="18" charset="0"/>
              </a:rPr>
              <a:t>弱</a:t>
            </a:r>
            <a:endParaRPr lang="zh-CN" altLang="en-US"/>
          </a:p>
        </p:txBody>
      </p:sp>
      <p:sp>
        <p:nvSpPr>
          <p:cNvPr id="6" name="矩形 5"/>
          <p:cNvSpPr/>
          <p:nvPr/>
        </p:nvSpPr>
        <p:spPr>
          <a:xfrm>
            <a:off x="6599262" y="2977130"/>
            <a:ext cx="803425" cy="646331"/>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头发</a:t>
            </a:r>
            <a:endParaRPr lang="zh-CN" altLang="zh-CN" sz="9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30890"/>
            <a:ext cx="11485848" cy="3970318"/>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物理教学中</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教育与课外科技活动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术报告会上，陕西师大的刘教授做了一个有趣的实验：他站在从宾馆房间带来的一次性塑料拖鞋上，手上捏着一个带绝缘柄的圆形铜拍，然后用铜拍与放在椅子上的毛皮摩擦后就立即拍一下自己的胸部，反复几次后，他的花白头发根根竖起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怒发冲冠</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似的，顿时会场上响起了热烈的掌声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请你分析刘教授的实验说明了哪些物理现象或原理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270670" y="4145421"/>
            <a:ext cx="1422184" cy="461665"/>
          </a:xfrm>
          <a:prstGeom prst="rect">
            <a:avLst/>
          </a:prstGeom>
        </p:spPr>
        <p:txBody>
          <a:bodyPr wrap="none">
            <a:spAutoFit/>
          </a:bodyPr>
          <a:lstStyle/>
          <a:p>
            <a:r>
              <a:rPr lang="zh-CN" altLang="zh-CN" sz="2400">
                <a:cs typeface="Times New Roman" panose="02020603050405020304" pitchFamily="18" charset="0"/>
              </a:rPr>
              <a:t>摩擦起电</a:t>
            </a:r>
            <a:endParaRPr lang="zh-CN" altLang="en-US"/>
          </a:p>
        </p:txBody>
      </p:sp>
      <p:sp>
        <p:nvSpPr>
          <p:cNvPr id="4" name="矩形 3"/>
          <p:cNvSpPr/>
          <p:nvPr/>
        </p:nvSpPr>
        <p:spPr>
          <a:xfrm>
            <a:off x="1218913" y="4695607"/>
            <a:ext cx="2659702" cy="461665"/>
          </a:xfrm>
          <a:prstGeom prst="rect">
            <a:avLst/>
          </a:prstGeom>
        </p:spPr>
        <p:txBody>
          <a:bodyPr wrap="none">
            <a:spAutoFit/>
          </a:bodyPr>
          <a:lstStyle/>
          <a:p>
            <a:r>
              <a:rPr lang="zh-CN" altLang="zh-CN" sz="2400">
                <a:cs typeface="Times New Roman" panose="02020603050405020304" pitchFamily="18" charset="0"/>
              </a:rPr>
              <a:t>同种电荷互相排斥</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37086"/>
            <a:ext cx="7030496" cy="2861310"/>
          </a:xfrm>
        </p:spPr>
        <p:txBody>
          <a:bodyPr/>
          <a:lstStyle/>
          <a:p>
            <a:pPr hangingPunct="0">
              <a:spcAft>
                <a:spcPts val="0"/>
              </a:spcAft>
              <a:tabLst>
                <a:tab pos="594106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探究带电物体间的相互作用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活动中：</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）小明发现用干燥丝绸摩擦过的有机玻璃棒和用干燥毛皮摩擦过的橡胶棒都能吸引纸屑，这说明它们都带了</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，用摩擦的方式使物体带电叫作</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延伸探究提优-24A.eps" descr="id:2147496175;FounderCES"/>
          <p:cNvPicPr/>
          <p:nvPr/>
        </p:nvPicPr>
        <p:blipFill>
          <a:blip r:embed="rId1"/>
          <a:stretch>
            <a:fillRect/>
          </a:stretch>
        </p:blipFill>
        <p:spPr>
          <a:xfrm>
            <a:off x="360854" y="836712"/>
            <a:ext cx="7534552" cy="561921"/>
          </a:xfrm>
          <a:prstGeom prst="rect">
            <a:avLst/>
          </a:prstGeom>
        </p:spPr>
      </p:pic>
      <p:pic>
        <p:nvPicPr>
          <p:cNvPr id="4" name="w63.jpg" descr="id:2147496182;FounderCES"/>
          <p:cNvPicPr/>
          <p:nvPr/>
        </p:nvPicPr>
        <p:blipFill>
          <a:blip r:embed="rId2"/>
          <a:stretch>
            <a:fillRect/>
          </a:stretch>
        </p:blipFill>
        <p:spPr>
          <a:xfrm>
            <a:off x="7636120" y="1717797"/>
            <a:ext cx="3816424" cy="2708133"/>
          </a:xfrm>
          <a:prstGeom prst="rect">
            <a:avLst/>
          </a:prstGeom>
        </p:spPr>
      </p:pic>
      <p:sp>
        <p:nvSpPr>
          <p:cNvPr id="5" name="矩形 4"/>
          <p:cNvSpPr/>
          <p:nvPr/>
        </p:nvSpPr>
        <p:spPr>
          <a:xfrm>
            <a:off x="8903518" y="4464383"/>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dirty="0">
                <a:solidFill>
                  <a:srgbClr val="000000"/>
                </a:solidFill>
                <a:cs typeface="Times New Roman" panose="02020603050405020304" pitchFamily="18" charset="0"/>
              </a:rPr>
              <a:t>（第</a:t>
            </a:r>
            <a:r>
              <a:rPr lang="en-US" altLang="zh-CN" sz="2400" b="0" dirty="0">
                <a:solidFill>
                  <a:srgbClr val="000000"/>
                </a:solidFill>
                <a:cs typeface="Times New Roman" panose="02020603050405020304" pitchFamily="18" charset="0"/>
              </a:rPr>
              <a:t>9</a:t>
            </a:r>
            <a:r>
              <a:rPr lang="zh-CN" altLang="zh-CN" sz="2400" b="0" dirty="0">
                <a:solidFill>
                  <a:srgbClr val="000000"/>
                </a:solidFill>
                <a:cs typeface="Times New Roman" panose="02020603050405020304" pitchFamily="18" charset="0"/>
              </a:rPr>
              <a:t>题）</a:t>
            </a:r>
            <a:endParaRPr lang="zh-CN" altLang="zh-CN" sz="1200" b="0" dirty="0">
              <a:solidFill>
                <a:srgbClr val="000000"/>
              </a:solidFill>
              <a:cs typeface="Times New Roman" panose="02020603050405020304" pitchFamily="18" charset="0"/>
            </a:endParaRPr>
          </a:p>
        </p:txBody>
      </p:sp>
      <p:sp>
        <p:nvSpPr>
          <p:cNvPr id="6" name="矩形 5"/>
          <p:cNvSpPr/>
          <p:nvPr/>
        </p:nvSpPr>
        <p:spPr>
          <a:xfrm>
            <a:off x="766614" y="3699780"/>
            <a:ext cx="1422184" cy="461665"/>
          </a:xfrm>
          <a:prstGeom prst="rect">
            <a:avLst/>
          </a:prstGeom>
        </p:spPr>
        <p:txBody>
          <a:bodyPr wrap="none">
            <a:spAutoFit/>
          </a:bodyPr>
          <a:lstStyle/>
          <a:p>
            <a:r>
              <a:rPr lang="zh-CN" altLang="zh-CN" sz="2400" dirty="0">
                <a:cs typeface="Times New Roman" panose="02020603050405020304" pitchFamily="18" charset="0"/>
              </a:rPr>
              <a:t>摩擦起电</a:t>
            </a:r>
            <a:endParaRPr lang="zh-CN" altLang="en-US" dirty="0"/>
          </a:p>
        </p:txBody>
      </p:sp>
      <p:sp>
        <p:nvSpPr>
          <p:cNvPr id="7" name="内容占位符 1"/>
          <p:cNvSpPr txBox="1"/>
          <p:nvPr/>
        </p:nvSpPr>
        <p:spPr bwMode="auto">
          <a:xfrm>
            <a:off x="360854" y="4177958"/>
            <a:ext cx="6953801"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）如图所示，将两个带电棒相互靠近，发现相互排斥的是图</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，相互吸引的是图</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2368360" y="4802940"/>
            <a:ext cx="1112805" cy="461665"/>
          </a:xfrm>
          <a:prstGeom prst="rect">
            <a:avLst/>
          </a:prstGeom>
        </p:spPr>
        <p:txBody>
          <a:bodyPr wrap="none">
            <a:spAutoFit/>
          </a:bodyPr>
          <a:lstStyle/>
          <a:p>
            <a:r>
              <a:rPr lang="zh-CN" altLang="zh-CN" sz="2400" dirty="0">
                <a:cs typeface="Times New Roman" panose="02020603050405020304" pitchFamily="18" charset="0"/>
              </a:rPr>
              <a:t>甲、乙</a:t>
            </a:r>
            <a:endParaRPr lang="zh-CN" altLang="en-US" dirty="0"/>
          </a:p>
        </p:txBody>
      </p:sp>
      <p:sp>
        <p:nvSpPr>
          <p:cNvPr id="9" name="矩形 8"/>
          <p:cNvSpPr/>
          <p:nvPr/>
        </p:nvSpPr>
        <p:spPr>
          <a:xfrm>
            <a:off x="5997320" y="4805432"/>
            <a:ext cx="494046" cy="461665"/>
          </a:xfrm>
          <a:prstGeom prst="rect">
            <a:avLst/>
          </a:prstGeom>
        </p:spPr>
        <p:txBody>
          <a:bodyPr wrap="none">
            <a:spAutoFit/>
          </a:bodyPr>
          <a:lstStyle/>
          <a:p>
            <a:r>
              <a:rPr lang="zh-CN" altLang="zh-CN" sz="2400" dirty="0">
                <a:cs typeface="Times New Roman" panose="02020603050405020304" pitchFamily="18" charset="0"/>
              </a:rPr>
              <a:t>丙</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84557"/>
            <a:ext cx="11485848" cy="2308324"/>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）爱动脑筋的小华想，除了正电荷和负电荷之外，到底有没有第三种电荷呢？他分析：如果能找到一个带电体既能和带电玻璃棒相互吸引，也能和带电橡胶棒相互吸引，则说明有第三种电荷存在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你认为他的分析有道理吗</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chemeClr val="bg1"/>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63.jpg" descr="id:2147496182;FounderCES"/>
          <p:cNvPicPr/>
          <p:nvPr/>
        </p:nvPicPr>
        <p:blipFill>
          <a:blip r:embed="rId1"/>
          <a:stretch>
            <a:fillRect/>
          </a:stretch>
        </p:blipFill>
        <p:spPr>
          <a:xfrm>
            <a:off x="4006974" y="3058494"/>
            <a:ext cx="3816424" cy="2708133"/>
          </a:xfrm>
          <a:prstGeom prst="rect">
            <a:avLst/>
          </a:prstGeom>
        </p:spPr>
      </p:pic>
      <p:sp>
        <p:nvSpPr>
          <p:cNvPr id="4" name="矩形 3"/>
          <p:cNvSpPr/>
          <p:nvPr/>
        </p:nvSpPr>
        <p:spPr>
          <a:xfrm>
            <a:off x="5389642" y="5805080"/>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5" name="矩形 4"/>
          <p:cNvSpPr/>
          <p:nvPr/>
        </p:nvSpPr>
        <p:spPr>
          <a:xfrm>
            <a:off x="8183438" y="2038719"/>
            <a:ext cx="3587842" cy="461665"/>
          </a:xfrm>
          <a:prstGeom prst="rect">
            <a:avLst/>
          </a:prstGeom>
        </p:spPr>
        <p:txBody>
          <a:bodyPr wrap="none">
            <a:spAutoFit/>
          </a:bodyPr>
          <a:lstStyle/>
          <a:p>
            <a:r>
              <a:rPr lang="zh-CN" altLang="zh-CN" sz="2400">
                <a:cs typeface="Times New Roman" panose="02020603050405020304" pitchFamily="18" charset="0"/>
              </a:rPr>
              <a:t>现实情况下没有道理（</a:t>
            </a:r>
            <a:r>
              <a:rPr lang="zh-CN" altLang="zh-CN" sz="2400" smtClean="0">
                <a:ea typeface="楷体" panose="02010609060101010101" pitchFamily="49" charset="-122"/>
                <a:cs typeface="Times New Roman" panose="02020603050405020304" pitchFamily="18" charset="0"/>
              </a:rPr>
              <a:t>或</a:t>
            </a:r>
            <a:endParaRPr lang="zh-CN" altLang="en-US"/>
          </a:p>
        </p:txBody>
      </p:sp>
      <p:sp>
        <p:nvSpPr>
          <p:cNvPr id="6" name="矩形 5"/>
          <p:cNvSpPr/>
          <p:nvPr/>
        </p:nvSpPr>
        <p:spPr>
          <a:xfrm>
            <a:off x="478582" y="2596829"/>
            <a:ext cx="2350323" cy="461665"/>
          </a:xfrm>
          <a:prstGeom prst="rect">
            <a:avLst/>
          </a:prstGeom>
        </p:spPr>
        <p:txBody>
          <a:bodyPr wrap="none">
            <a:spAutoFit/>
          </a:bodyPr>
          <a:lstStyle/>
          <a:p>
            <a:r>
              <a:rPr lang="zh-CN" altLang="zh-CN" sz="2400">
                <a:ea typeface="楷体" panose="02010609060101010101" pitchFamily="49" charset="-122"/>
                <a:cs typeface="Times New Roman" panose="02020603050405020304" pitchFamily="18" charset="0"/>
              </a:rPr>
              <a:t>理论上有道理</a:t>
            </a:r>
            <a:r>
              <a:rPr lang="zh-CN" altLang="zh-CN" sz="2400">
                <a:cs typeface="Times New Roman" panose="02020603050405020304" pitchFamily="18" charset="0"/>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）小华找了一段</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PVC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水管，分别去靠近图中的带电玻璃棒和带电橡胶棒，发现真的相互吸引了，于是他认为找到了第三种电荷</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小华查阅有关资料发现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摩擦起电的实质是电子在物体间的转移，不可能存在第三种电荷</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到底是怎么回事呢？你认为原因是</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63.jpg" descr="id:2147496182;FounderCES"/>
          <p:cNvPicPr/>
          <p:nvPr/>
        </p:nvPicPr>
        <p:blipFill>
          <a:blip r:embed="rId1"/>
          <a:stretch>
            <a:fillRect/>
          </a:stretch>
        </p:blipFill>
        <p:spPr>
          <a:xfrm>
            <a:off x="3862958" y="2984361"/>
            <a:ext cx="3816424" cy="2708133"/>
          </a:xfrm>
          <a:prstGeom prst="rect">
            <a:avLst/>
          </a:prstGeom>
        </p:spPr>
      </p:pic>
      <p:sp>
        <p:nvSpPr>
          <p:cNvPr id="4" name="矩形 3"/>
          <p:cNvSpPr/>
          <p:nvPr/>
        </p:nvSpPr>
        <p:spPr>
          <a:xfrm>
            <a:off x="4986340" y="5730947"/>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5" name="矩形 4"/>
          <p:cNvSpPr/>
          <p:nvPr/>
        </p:nvSpPr>
        <p:spPr>
          <a:xfrm>
            <a:off x="1406060" y="2348630"/>
            <a:ext cx="2983509" cy="646331"/>
          </a:xfrm>
          <a:prstGeom prst="rect">
            <a:avLst/>
          </a:prstGeom>
        </p:spPr>
        <p:txBody>
          <a:bodyPr wrap="none">
            <a:spAutoFit/>
          </a:bodyPr>
          <a:lstStyle/>
          <a:p>
            <a:pPr algn="just">
              <a:lnSpc>
                <a:spcPct val="150000"/>
              </a:lnSpc>
              <a:spcAft>
                <a:spcPts val="0"/>
              </a:spcAft>
            </a:pPr>
            <a:r>
              <a:rPr lang="en-US" altLang="zh-CN" sz="2400">
                <a:cs typeface="Times New Roman" panose="02020603050405020304" pitchFamily="18" charset="0"/>
              </a:rPr>
              <a:t>PVC</a:t>
            </a:r>
            <a:r>
              <a:rPr lang="zh-CN" altLang="zh-CN" sz="2400">
                <a:cs typeface="Times New Roman" panose="02020603050405020304" pitchFamily="18" charset="0"/>
              </a:rPr>
              <a:t>水管本身不带电</a:t>
            </a:r>
            <a:endParaRPr lang="zh-CN" altLang="zh-CN" sz="9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18922"/>
            <a:ext cx="11485848" cy="3970318"/>
          </a:xfrm>
        </p:spPr>
        <p:txBody>
          <a:bodyPr/>
          <a:lstStyle/>
          <a:p>
            <a:pPr hangingPunct="0">
              <a:spcAft>
                <a:spcPts val="0"/>
              </a:spcAft>
              <a:tabLst>
                <a:tab pos="5941060" algn="l"/>
              </a:tabLst>
            </a:pPr>
            <a:r>
              <a:rPr lang="en-US" altLang="zh-CN" sz="21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1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sz="2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青海中考</a:t>
            </a:r>
            <a:r>
              <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）在火箭与导弹领域，手工制造固体燃料依然十分重要，火药雕刻技术也直接决定了一个国家武器装备的国防实力</a:t>
            </a:r>
            <a:r>
              <a:rPr lang="en-US" altLang="zh-CN" sz="2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首先它对精度的要求极高，又因为固体燃料极其敏感，静电、不合理的摩擦，甚至刀具触碰到金属壳等都能导致其燃爆</a:t>
            </a:r>
            <a:r>
              <a:rPr lang="en-US" altLang="zh-CN" sz="2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以徐立平为代表的</a:t>
            </a:r>
            <a:r>
              <a:rPr lang="en-US" altLang="zh-CN" sz="2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大国工匠</a:t>
            </a:r>
            <a:r>
              <a:rPr lang="en-US" altLang="zh-CN" sz="2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以精湛的火药雕刻技术让一件件大国重器华丽绽放</a:t>
            </a:r>
            <a:r>
              <a:rPr lang="en-US" altLang="zh-CN" sz="2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结合以上材料，下列措施中能有效防止静电的是（　　）</a:t>
            </a:r>
            <a:r>
              <a:rPr lang="en-US" altLang="zh-CN" sz="2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刀具触碰到金属</a:t>
            </a:r>
            <a:r>
              <a:rPr lang="zh-CN" altLang="zh-CN" sz="2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壳</a:t>
            </a:r>
            <a:r>
              <a:rPr lang="en-US" altLang="zh-CN" sz="2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佩戴防静电腕</a:t>
            </a:r>
            <a:r>
              <a:rPr lang="zh-CN" altLang="zh-CN" sz="2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a:t>
            </a:r>
            <a:r>
              <a:rPr lang="en-US" altLang="zh-CN" sz="2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触摸导静电棒释放静</a:t>
            </a:r>
            <a:r>
              <a:rPr lang="zh-CN" altLang="zh-CN" sz="2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a:t>
            </a:r>
            <a:r>
              <a:rPr lang="en-US" altLang="zh-CN" sz="2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必须穿防静电服</a:t>
            </a:r>
            <a:endPar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z="2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endPar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sz="2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endPar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中考提分新题-24.eps" descr="id:2147496189;FounderCES"/>
          <p:cNvPicPr/>
          <p:nvPr/>
        </p:nvPicPr>
        <p:blipFill>
          <a:blip r:embed="rId1"/>
          <a:stretch>
            <a:fillRect/>
          </a:stretch>
        </p:blipFill>
        <p:spPr>
          <a:xfrm>
            <a:off x="406574" y="1018548"/>
            <a:ext cx="7488832" cy="558511"/>
          </a:xfrm>
          <a:prstGeom prst="rect">
            <a:avLst/>
          </a:prstGeom>
        </p:spPr>
      </p:pic>
      <p:sp>
        <p:nvSpPr>
          <p:cNvPr id="4" name="矩形 3"/>
          <p:cNvSpPr/>
          <p:nvPr/>
        </p:nvSpPr>
        <p:spPr>
          <a:xfrm>
            <a:off x="1891124" y="3619714"/>
            <a:ext cx="364202" cy="415498"/>
          </a:xfrm>
          <a:prstGeom prst="rect">
            <a:avLst/>
          </a:prstGeom>
        </p:spPr>
        <p:txBody>
          <a:bodyPr wrap="none">
            <a:spAutoFit/>
          </a:bodyPr>
          <a:lstStyle/>
          <a:p>
            <a:r>
              <a:rPr lang="en-US" altLang="zh-CN" sz="2100"/>
              <a:t>B</a:t>
            </a:r>
            <a:endParaRPr lang="zh-CN" altLang="en-US" sz="21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54760"/>
            <a:ext cx="11485848" cy="1684244"/>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佩戴防静电腕带，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触摸导静电棒释放静电，</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必须穿防静电服，可以有效地防止静电的积累；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刀具触碰到金属壳，容易产生电火花，故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2875615"/>
            <a:ext cx="11485848" cy="1200329"/>
          </a:xfrm>
          <a:prstGeom prst="rect">
            <a:avLst/>
          </a:prstGeom>
          <a:solidFill>
            <a:srgbClr val="E1F4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本题考查的是静电的产生和防止</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物体在摩擦的过程中极易产生静电</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静电要采取一定的措施进行放电处理</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1"/>
          <a:stretch>
            <a:fillRect/>
          </a:stretch>
        </p:blipFill>
        <p:spPr>
          <a:xfrm>
            <a:off x="360854" y="2875615"/>
            <a:ext cx="2249828" cy="57830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重庆中考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）用相同织物分别摩擦两个相同气球，用其中一个气球靠近碎纸屑，发现碎纸屑被吸引起来，如图所示，说明摩擦可以使气球带上</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然后将两个气球靠近，发现它们会相互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hb3.jpg" descr="id:2147496196;FounderCES"/>
          <p:cNvPicPr/>
          <p:nvPr/>
        </p:nvPicPr>
        <p:blipFill>
          <a:blip r:embed="rId1"/>
          <a:stretch>
            <a:fillRect/>
          </a:stretch>
        </p:blipFill>
        <p:spPr>
          <a:xfrm>
            <a:off x="4662188" y="2436993"/>
            <a:ext cx="2592288" cy="1945363"/>
          </a:xfrm>
          <a:prstGeom prst="rect">
            <a:avLst/>
          </a:prstGeom>
        </p:spPr>
      </p:pic>
      <p:sp>
        <p:nvSpPr>
          <p:cNvPr id="4" name="矩形 3"/>
          <p:cNvSpPr/>
          <p:nvPr/>
        </p:nvSpPr>
        <p:spPr>
          <a:xfrm>
            <a:off x="5102264" y="4293096"/>
            <a:ext cx="1712135" cy="576248"/>
          </a:xfrm>
          <a:prstGeom prst="rect">
            <a:avLst/>
          </a:prstGeom>
        </p:spPr>
        <p:txBody>
          <a:bodyPr wrap="none">
            <a:spAutoFit/>
          </a:bodyPr>
          <a:lstStyle/>
          <a:p>
            <a:pPr algn="just">
              <a:lnSpc>
                <a:spcPct val="150000"/>
              </a:lnSpc>
              <a:spcAft>
                <a:spcPts val="0"/>
              </a:spcAft>
              <a:tabLst>
                <a:tab pos="5941060" algn="l"/>
              </a:tabLst>
            </a:pPr>
            <a:r>
              <a:rPr lang="zh-CN" altLang="zh-CN" sz="2400" b="0" dirty="0">
                <a:solidFill>
                  <a:srgbClr val="000000"/>
                </a:solidFill>
                <a:cs typeface="Times New Roman" panose="02020603050405020304" pitchFamily="18" charset="0"/>
              </a:rPr>
              <a:t>（第</a:t>
            </a:r>
            <a:r>
              <a:rPr lang="en-US" altLang="zh-CN" sz="2400" b="0" dirty="0">
                <a:solidFill>
                  <a:srgbClr val="000000"/>
                </a:solidFill>
                <a:cs typeface="Times New Roman" panose="02020603050405020304" pitchFamily="18" charset="0"/>
              </a:rPr>
              <a:t>11</a:t>
            </a:r>
            <a:r>
              <a:rPr lang="zh-CN" altLang="zh-CN" sz="2400" b="0" dirty="0">
                <a:solidFill>
                  <a:srgbClr val="000000"/>
                </a:solidFill>
                <a:cs typeface="Times New Roman" panose="02020603050405020304" pitchFamily="18" charset="0"/>
              </a:rPr>
              <a:t>题）</a:t>
            </a:r>
            <a:endParaRPr lang="zh-CN" altLang="zh-CN" sz="1200" b="0" dirty="0">
              <a:solidFill>
                <a:srgbClr val="000000"/>
              </a:solidFill>
              <a:cs typeface="Times New Roman" panose="02020603050405020304" pitchFamily="18" charset="0"/>
            </a:endParaRPr>
          </a:p>
        </p:txBody>
      </p:sp>
      <p:sp>
        <p:nvSpPr>
          <p:cNvPr id="5" name="矩形 4"/>
          <p:cNvSpPr/>
          <p:nvPr/>
        </p:nvSpPr>
        <p:spPr>
          <a:xfrm>
            <a:off x="9335566" y="1357409"/>
            <a:ext cx="494046" cy="461665"/>
          </a:xfrm>
          <a:prstGeom prst="rect">
            <a:avLst/>
          </a:prstGeom>
        </p:spPr>
        <p:txBody>
          <a:bodyPr wrap="none">
            <a:spAutoFit/>
          </a:bodyPr>
          <a:lstStyle/>
          <a:p>
            <a:r>
              <a:rPr lang="zh-CN" altLang="zh-CN" sz="2400">
                <a:cs typeface="Times New Roman" panose="02020603050405020304" pitchFamily="18" charset="0"/>
              </a:rPr>
              <a:t>电</a:t>
            </a:r>
            <a:endParaRPr lang="zh-CN" altLang="en-US"/>
          </a:p>
        </p:txBody>
      </p:sp>
      <p:sp>
        <p:nvSpPr>
          <p:cNvPr id="6" name="矩形 5"/>
          <p:cNvSpPr/>
          <p:nvPr/>
        </p:nvSpPr>
        <p:spPr>
          <a:xfrm>
            <a:off x="4228913" y="1913674"/>
            <a:ext cx="803425" cy="461665"/>
          </a:xfrm>
          <a:prstGeom prst="rect">
            <a:avLst/>
          </a:prstGeom>
        </p:spPr>
        <p:txBody>
          <a:bodyPr wrap="none">
            <a:spAutoFit/>
          </a:bodyPr>
          <a:lstStyle/>
          <a:p>
            <a:r>
              <a:rPr lang="zh-CN" altLang="zh-CN" sz="2400">
                <a:cs typeface="Times New Roman" panose="02020603050405020304" pitchFamily="18" charset="0"/>
              </a:rPr>
              <a:t>排斥</a:t>
            </a:r>
            <a:endParaRPr lang="zh-CN" altLang="en-US"/>
          </a:p>
        </p:txBody>
      </p:sp>
      <p:sp>
        <p:nvSpPr>
          <p:cNvPr id="7" name="内容占位符 1"/>
          <p:cNvSpPr txBox="1"/>
          <p:nvPr/>
        </p:nvSpPr>
        <p:spPr bwMode="auto">
          <a:xfrm>
            <a:off x="360854" y="480577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dirty="0" smtClean="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smtClean="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smtClean="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用相同织物分别摩擦两个相同气球，发生摩擦起电现象，气球会变成带电体，能够吸引轻小物体，所以用其中一个气球靠近碎纸屑，发现碎纸屑被吸引起来；两个气球因带同种电荷相互排斥</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005764" y="1761190"/>
            <a:ext cx="10840938" cy="2308324"/>
          </a:xfrm>
        </p:spPr>
        <p:txBody>
          <a:bodyPr/>
          <a:lstStyle/>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能说明自然界中的两种电荷的规定及其相互间的作用规律</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能解释摩擦起电的实质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能说明验电器的结构和原理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能用验电器判定物体是否带电</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smtClean="0">
                <a:solidFill>
                  <a:srgbClr val="000000"/>
                </a:solidFill>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能区分常见的导体和绝缘体</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提优目标BT.eps"/>
          <p:cNvPicPr/>
          <p:nvPr/>
        </p:nvPicPr>
        <p:blipFill>
          <a:blip r:embed="rId1"/>
          <a:stretch>
            <a:fillRect/>
          </a:stretch>
        </p:blipFill>
        <p:spPr>
          <a:xfrm>
            <a:off x="360854" y="2295457"/>
            <a:ext cx="644910" cy="1349568"/>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48929"/>
            <a:ext cx="11485848" cy="2792239"/>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南阳二模改编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）下列现象中，与摩擦起电无关的是（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在一些地毯的纺织过程中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往往会在地毯里夹杂一些不锈钢纤维</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运送汽油的油罐车上常有一条铁链拖在地上</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冬天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晚上脱毛衣时会看到火花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听到响声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静电喷漆时被喷涂的金属件与油漆雾滴带异种</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基础巩固提优-24.eps" descr="id:2147496076;FounderCES"/>
          <p:cNvPicPr/>
          <p:nvPr/>
        </p:nvPicPr>
        <p:blipFill>
          <a:blip r:embed="rId1"/>
          <a:stretch>
            <a:fillRect/>
          </a:stretch>
        </p:blipFill>
        <p:spPr>
          <a:xfrm>
            <a:off x="372168" y="1548556"/>
            <a:ext cx="7523238" cy="561077"/>
          </a:xfrm>
          <a:prstGeom prst="rect">
            <a:avLst/>
          </a:prstGeom>
        </p:spPr>
      </p:pic>
      <p:sp>
        <p:nvSpPr>
          <p:cNvPr id="4" name="矩形 3"/>
          <p:cNvSpPr/>
          <p:nvPr/>
        </p:nvSpPr>
        <p:spPr>
          <a:xfrm>
            <a:off x="8894892" y="2248074"/>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5007"/>
            <a:ext cx="11485848" cy="4454233"/>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毛织地毯中夹有的不锈钢导电纤维可以用来导走毛织地毯由于摩擦而带的电荷，与摩擦起电有关，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符合题意；油罐车在运送石油的过程中，石油与油罐相互摩擦，摩擦起电，如果产生的静电荷不及时导走，容易产生电火花，引起火灾，所以在油罐车的下面挂一个铁链，目的是导走石油与油罐摩擦产生的静电荷，故该现象与摩擦起电有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不符合题意；化纤衣服与身体摩擦，摩擦起电，产生了静电荷，脱衣服时，静电荷之间放电，产生电火花，这一现象也与摩擦起电有关，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不符合题意；静电喷漆时被喷涂的金属件与油漆雾滴带异种电荷是由于异种电荷相互吸引，使油漆与金属表面结合得更牢固，与摩擦起电无关，故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符合题意</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594106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福建中考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）如图所示，用轻薄的纸折成小星星，轻放于地面的小钢针上，用与布摩擦过的吸管靠近，小星星被吸引着转动，此过程中（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摩擦创造了电荷</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布和吸管带上同种电荷</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吸管和小星星带上同种电荷</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吸管带电后能吸引轻小</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9.jpg" descr="id:2147496083;FounderCES"/>
          <p:cNvPicPr/>
          <p:nvPr/>
        </p:nvPicPr>
        <p:blipFill>
          <a:blip r:embed="rId1"/>
          <a:stretch>
            <a:fillRect/>
          </a:stretch>
        </p:blipFill>
        <p:spPr>
          <a:xfrm>
            <a:off x="6605336" y="1887154"/>
            <a:ext cx="2284004" cy="1800200"/>
          </a:xfrm>
          <a:prstGeom prst="rect">
            <a:avLst/>
          </a:prstGeom>
        </p:spPr>
      </p:pic>
      <p:sp>
        <p:nvSpPr>
          <p:cNvPr id="4" name="矩形 3"/>
          <p:cNvSpPr/>
          <p:nvPr/>
        </p:nvSpPr>
        <p:spPr>
          <a:xfrm>
            <a:off x="6962508" y="3549749"/>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dirty="0">
                <a:solidFill>
                  <a:srgbClr val="000000"/>
                </a:solidFill>
                <a:cs typeface="Times New Roman" panose="02020603050405020304" pitchFamily="18" charset="0"/>
              </a:rPr>
              <a:t>（第</a:t>
            </a:r>
            <a:r>
              <a:rPr lang="en-US" altLang="zh-CN" sz="2400" b="0" dirty="0">
                <a:solidFill>
                  <a:srgbClr val="000000"/>
                </a:solidFill>
                <a:cs typeface="Times New Roman" panose="02020603050405020304" pitchFamily="18" charset="0"/>
              </a:rPr>
              <a:t>2</a:t>
            </a:r>
            <a:r>
              <a:rPr lang="zh-CN" altLang="zh-CN" sz="2400" b="0" dirty="0">
                <a:solidFill>
                  <a:srgbClr val="000000"/>
                </a:solidFill>
                <a:cs typeface="Times New Roman" panose="02020603050405020304" pitchFamily="18" charset="0"/>
              </a:rPr>
              <a:t>题）</a:t>
            </a:r>
            <a:endParaRPr lang="zh-CN" altLang="zh-CN" sz="1200" b="0" dirty="0">
              <a:solidFill>
                <a:srgbClr val="000000"/>
              </a:solidFill>
              <a:cs typeface="Times New Roman" panose="02020603050405020304" pitchFamily="18" charset="0"/>
            </a:endParaRPr>
          </a:p>
        </p:txBody>
      </p:sp>
      <p:sp>
        <p:nvSpPr>
          <p:cNvPr id="5" name="矩形 4"/>
          <p:cNvSpPr/>
          <p:nvPr/>
        </p:nvSpPr>
        <p:spPr>
          <a:xfrm>
            <a:off x="8785380" y="1391849"/>
            <a:ext cx="407484" cy="461665"/>
          </a:xfrm>
          <a:prstGeom prst="rect">
            <a:avLst/>
          </a:prstGeom>
        </p:spPr>
        <p:txBody>
          <a:bodyPr wrap="none">
            <a:spAutoFit/>
          </a:bodyPr>
          <a:lstStyle/>
          <a:p>
            <a:r>
              <a:rPr lang="en-US" altLang="zh-CN" sz="2400"/>
              <a:t>D</a:t>
            </a:r>
            <a:endParaRPr lang="zh-CN" altLang="en-US"/>
          </a:p>
        </p:txBody>
      </p:sp>
      <p:sp>
        <p:nvSpPr>
          <p:cNvPr id="6" name="内容占位符 1"/>
          <p:cNvSpPr txBox="1"/>
          <p:nvPr/>
        </p:nvSpPr>
        <p:spPr bwMode="auto">
          <a:xfrm>
            <a:off x="360854" y="4077072"/>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dirty="0" smtClean="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smtClean="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smtClean="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用布摩擦过的吸管带上了电，这是摩擦起电现象，其实质是电子的转移，并没有创造电荷，</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错误；同种电荷相互排斥，若带有同种电荷，则相互排斥，不会吸引，</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错误；异种电荷相互吸引，带电体可以吸引轻小物体，吸管吸引小星星，可能是异种电荷相互吸引，也可能是带电体吸引轻小物体，故</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8533"/>
            <a:ext cx="11485848" cy="2308324"/>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小明用干燥的毯子将小狗包裹起来并来回摩擦，结果小狗的长毛竖了起来，像一只可爱的刺猬，如图所示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狗毛是因为摩擦带上了</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同种</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异种</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）电荷而互相</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排斥</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吸引</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），这种使物体带电的方法称为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思维拓展提优-24.eps" descr="id:2147496097;FounderCES"/>
          <p:cNvPicPr/>
          <p:nvPr/>
        </p:nvPicPr>
        <p:blipFill>
          <a:blip r:embed="rId1"/>
          <a:stretch>
            <a:fillRect/>
          </a:stretch>
        </p:blipFill>
        <p:spPr>
          <a:xfrm>
            <a:off x="360854" y="958159"/>
            <a:ext cx="7534552" cy="561921"/>
          </a:xfrm>
          <a:prstGeom prst="rect">
            <a:avLst/>
          </a:prstGeom>
        </p:spPr>
      </p:pic>
      <p:pic>
        <p:nvPicPr>
          <p:cNvPr id="5" name="实验原创.eps" descr="id:2147496104;FounderCES"/>
          <p:cNvPicPr/>
          <p:nvPr/>
        </p:nvPicPr>
        <p:blipFill>
          <a:blip r:embed="rId2"/>
          <a:stretch>
            <a:fillRect/>
          </a:stretch>
        </p:blipFill>
        <p:spPr>
          <a:xfrm>
            <a:off x="1054646" y="1643732"/>
            <a:ext cx="1872208" cy="475932"/>
          </a:xfrm>
          <a:prstGeom prst="rect">
            <a:avLst/>
          </a:prstGeom>
        </p:spPr>
      </p:pic>
      <p:pic>
        <p:nvPicPr>
          <p:cNvPr id="6" name="wf33.jpg" descr="id:2147496090;FounderCES"/>
          <p:cNvPicPr/>
          <p:nvPr/>
        </p:nvPicPr>
        <p:blipFill>
          <a:blip r:embed="rId3"/>
          <a:stretch>
            <a:fillRect/>
          </a:stretch>
        </p:blipFill>
        <p:spPr>
          <a:xfrm>
            <a:off x="4943078" y="3356992"/>
            <a:ext cx="2448272" cy="2461864"/>
          </a:xfrm>
          <a:prstGeom prst="rect">
            <a:avLst/>
          </a:prstGeom>
        </p:spPr>
      </p:pic>
      <p:sp>
        <p:nvSpPr>
          <p:cNvPr id="7" name="矩形 6"/>
          <p:cNvSpPr/>
          <p:nvPr/>
        </p:nvSpPr>
        <p:spPr>
          <a:xfrm>
            <a:off x="5234316" y="5818856"/>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8" name="矩形 7"/>
          <p:cNvSpPr/>
          <p:nvPr/>
        </p:nvSpPr>
        <p:spPr>
          <a:xfrm>
            <a:off x="9182924" y="2187612"/>
            <a:ext cx="803425" cy="461665"/>
          </a:xfrm>
          <a:prstGeom prst="rect">
            <a:avLst/>
          </a:prstGeom>
        </p:spPr>
        <p:txBody>
          <a:bodyPr wrap="none">
            <a:spAutoFit/>
          </a:bodyPr>
          <a:lstStyle/>
          <a:p>
            <a:r>
              <a:rPr lang="zh-CN" altLang="zh-CN" sz="2400">
                <a:cs typeface="Times New Roman" panose="02020603050405020304" pitchFamily="18" charset="0"/>
              </a:rPr>
              <a:t>同种</a:t>
            </a:r>
            <a:endParaRPr lang="zh-CN" altLang="en-US"/>
          </a:p>
        </p:txBody>
      </p:sp>
      <p:sp>
        <p:nvSpPr>
          <p:cNvPr id="9" name="矩形 8"/>
          <p:cNvSpPr/>
          <p:nvPr/>
        </p:nvSpPr>
        <p:spPr>
          <a:xfrm>
            <a:off x="3859958" y="2734059"/>
            <a:ext cx="803425" cy="461665"/>
          </a:xfrm>
          <a:prstGeom prst="rect">
            <a:avLst/>
          </a:prstGeom>
        </p:spPr>
        <p:txBody>
          <a:bodyPr wrap="none">
            <a:spAutoFit/>
          </a:bodyPr>
          <a:lstStyle/>
          <a:p>
            <a:r>
              <a:rPr lang="zh-CN" altLang="zh-CN" sz="2400">
                <a:cs typeface="Times New Roman" panose="02020603050405020304" pitchFamily="18" charset="0"/>
              </a:rPr>
              <a:t>排斥</a:t>
            </a:r>
            <a:endParaRPr lang="zh-CN" altLang="en-US"/>
          </a:p>
        </p:txBody>
      </p:sp>
      <p:sp>
        <p:nvSpPr>
          <p:cNvPr id="10" name="矩形 9"/>
          <p:cNvSpPr/>
          <p:nvPr/>
        </p:nvSpPr>
        <p:spPr>
          <a:xfrm>
            <a:off x="1136004" y="3291932"/>
            <a:ext cx="1422184" cy="461665"/>
          </a:xfrm>
          <a:prstGeom prst="rect">
            <a:avLst/>
          </a:prstGeom>
        </p:spPr>
        <p:txBody>
          <a:bodyPr wrap="none">
            <a:spAutoFit/>
          </a:bodyPr>
          <a:lstStyle/>
          <a:p>
            <a:r>
              <a:rPr lang="zh-CN" altLang="zh-CN" sz="2400">
                <a:cs typeface="Times New Roman" panose="02020603050405020304" pitchFamily="18" charset="0"/>
              </a:rPr>
              <a:t>摩擦起电</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15931"/>
            <a:ext cx="11485848" cy="5078313"/>
          </a:xfrm>
        </p:spPr>
        <p:txBody>
          <a:bodyPr/>
          <a:lstStyle/>
          <a:p>
            <a:pPr>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梦源黑体 CN W20"/>
                <a:cs typeface="Times New Roman" panose="02020603050405020304" pitchFamily="18" charset="0"/>
              </a:rPr>
              <a:t>                         </a:t>
            </a:r>
            <a:r>
              <a:rPr lang="en-US" altLang="zh-CN" smtClean="0">
                <a:solidFill>
                  <a:srgbClr val="000000"/>
                </a:solidFill>
                <a:latin typeface="Times New Roman" panose="02020603050405020304" pitchFamily="18" charset="0"/>
                <a:ea typeface="梦源黑体 CN W20"/>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植绒布是以各类布料为底布，正面植上尼龙绒毛或粘胶绒毛，再经过烘蒸和水洗加工而成的面料，如图所示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植绒的原理是利用电荷间相互作用的规律</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绒毛带上负电荷，绒毛受被植绒物体的吸引，呈垂直状加速飞升到需要植绒的物体表面上，由于被植绒物体涂有胶黏剂，绒毛就被垂直粘在被植绒物体上</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依据上述植绒原理，下列说法错误的是（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绒毛带上负电荷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是由于绒毛得到了电子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被植绒物体可能带正电</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植绒原理与验电器的工作原理相同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以飞升的绒毛为参照物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被植绒物体是运动</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214.jpg" descr="id:2147496125;FounderCES"/>
          <p:cNvPicPr/>
          <p:nvPr/>
        </p:nvPicPr>
        <p:blipFill>
          <a:blip r:embed="rId1"/>
          <a:stretch>
            <a:fillRect/>
          </a:stretch>
        </p:blipFill>
        <p:spPr>
          <a:xfrm>
            <a:off x="8039422" y="3742827"/>
            <a:ext cx="2808312" cy="1915847"/>
          </a:xfrm>
          <a:prstGeom prst="rect">
            <a:avLst/>
          </a:prstGeom>
        </p:spPr>
      </p:pic>
      <p:sp>
        <p:nvSpPr>
          <p:cNvPr id="5" name="矩形 4"/>
          <p:cNvSpPr/>
          <p:nvPr/>
        </p:nvSpPr>
        <p:spPr>
          <a:xfrm>
            <a:off x="8615486" y="5775647"/>
            <a:ext cx="1576072"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4</a:t>
            </a:r>
            <a:r>
              <a:rPr lang="zh-CN" altLang="zh-CN" sz="2400" b="0">
                <a:solidFill>
                  <a:srgbClr val="000000"/>
                </a:solidFill>
                <a:cs typeface="Times New Roman" panose="02020603050405020304" pitchFamily="18" charset="0"/>
              </a:rPr>
              <a:t>题）</a:t>
            </a:r>
            <a:endParaRPr lang="zh-CN" altLang="en-US" b="0"/>
          </a:p>
        </p:txBody>
      </p:sp>
      <p:pic>
        <p:nvPicPr>
          <p:cNvPr id="6" name="图片 5"/>
          <p:cNvPicPr>
            <a:picLocks noChangeAspect="1"/>
          </p:cNvPicPr>
          <p:nvPr/>
        </p:nvPicPr>
        <p:blipFill>
          <a:blip r:embed="rId2"/>
          <a:stretch>
            <a:fillRect/>
          </a:stretch>
        </p:blipFill>
        <p:spPr>
          <a:xfrm>
            <a:off x="987769" y="1041027"/>
            <a:ext cx="4459365" cy="461314"/>
          </a:xfrm>
          <a:prstGeom prst="rect">
            <a:avLst/>
          </a:prstGeom>
        </p:spPr>
      </p:pic>
      <p:sp>
        <p:nvSpPr>
          <p:cNvPr id="4" name="矩形 3"/>
          <p:cNvSpPr/>
          <p:nvPr/>
        </p:nvSpPr>
        <p:spPr>
          <a:xfrm>
            <a:off x="7408602" y="3215628"/>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15931"/>
            <a:ext cx="11485848" cy="3346237"/>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绒毛带上负电荷，是由于绒毛得到了电子带负电，</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正确，不符合题意；由题意知，植绒的原理是电荷间的相互作用，绒毛与被植绒物体相互吸引，绒毛带负电，所以被植绒物体可能带正电，</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正确，不符合题意；植绒原理是绒毛与被植绒物体相互吸引，而验电器的工作原理是同种电荷相互排斥，二者原理不相同，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错误，符合题意；以飞升的绒毛为参照物，被植绒物体的位置发生了改变，是运动的，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正确，不符合题意</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a:spLocks noGrp="1"/>
          </p:cNvSpPr>
          <p:nvPr/>
        </p:nvSpPr>
        <p:spPr>
          <a:xfrm>
            <a:off x="360680" y="3852545"/>
            <a:ext cx="11485880" cy="1552575"/>
          </a:xfrm>
          <a:prstGeom prst="rect">
            <a:avLst/>
          </a:prstGeom>
          <a:solidFill>
            <a:srgbClr val="E1F4FC"/>
          </a:solidFill>
          <a:ln>
            <a:noFill/>
          </a:ln>
        </p:spPr>
        <p:txBody>
          <a:bodyPr vert="horz" wrap="square" lIns="91440" tIns="45720" rIns="91440" bIns="45720" numCol="1" anchor="t" anchorCtr="0" compatLnSpc="1">
            <a:no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相互</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摩擦的两个物体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失去电子的物体带正电</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得到电子的物体带负电</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两个物体所带的电荷在数量上相等</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1"/>
          <a:stretch>
            <a:fillRect/>
          </a:stretch>
        </p:blipFill>
        <p:spPr>
          <a:xfrm>
            <a:off x="360680" y="3869055"/>
            <a:ext cx="2256790" cy="5727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梦源黑体 CN W7"/>
                <a:cs typeface="Times New Roman" panose="02020603050405020304" pitchFamily="18" charset="0"/>
              </a:rPr>
              <a:t>                             </a:t>
            </a:r>
            <a:r>
              <a:rPr lang="en-US" altLang="zh-CN" smtClean="0">
                <a:solidFill>
                  <a:srgbClr val="000000"/>
                </a:solidFill>
                <a:latin typeface="Times New Roman" panose="02020603050405020304" pitchFamily="18" charset="0"/>
                <a:ea typeface="梦源黑体 CN W7"/>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安徽合肥蜀山区期末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）验电器是检验物体是否带电的简易仪器，如图所示，请你写出它的工作原理：</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50.jpg" descr="id:2147496153;FounderCES"/>
          <p:cNvPicPr/>
          <p:nvPr/>
        </p:nvPicPr>
        <p:blipFill>
          <a:blip r:embed="rId1"/>
          <a:stretch>
            <a:fillRect/>
          </a:stretch>
        </p:blipFill>
        <p:spPr>
          <a:xfrm>
            <a:off x="3763518" y="2063255"/>
            <a:ext cx="4680520" cy="2904782"/>
          </a:xfrm>
          <a:prstGeom prst="rect">
            <a:avLst/>
          </a:prstGeom>
        </p:spPr>
      </p:pic>
      <p:sp>
        <p:nvSpPr>
          <p:cNvPr id="4" name="矩形 3"/>
          <p:cNvSpPr/>
          <p:nvPr/>
        </p:nvSpPr>
        <p:spPr>
          <a:xfrm>
            <a:off x="5318948" y="4965630"/>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5</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679018" y="865589"/>
            <a:ext cx="3382965" cy="449485"/>
          </a:xfrm>
          <a:prstGeom prst="rect">
            <a:avLst/>
          </a:prstGeom>
        </p:spPr>
      </p:pic>
      <p:sp>
        <p:nvSpPr>
          <p:cNvPr id="6" name="矩形 5"/>
          <p:cNvSpPr/>
          <p:nvPr/>
        </p:nvSpPr>
        <p:spPr>
          <a:xfrm>
            <a:off x="7214425" y="1235997"/>
            <a:ext cx="2659702" cy="646331"/>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同种电荷相互排斥</a:t>
            </a:r>
            <a:endParaRPr lang="zh-CN" altLang="zh-CN" sz="9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3389</Words>
  <Application>WPS 演示</Application>
  <PresentationFormat>自定义</PresentationFormat>
  <Paragraphs>157</Paragraphs>
  <Slides>18</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18</vt:i4>
      </vt:variant>
    </vt:vector>
  </HeadingPairs>
  <TitlesOfParts>
    <vt:vector size="31" baseType="lpstr">
      <vt:lpstr>Arial</vt:lpstr>
      <vt:lpstr>宋体</vt:lpstr>
      <vt:lpstr>Wingdings</vt:lpstr>
      <vt:lpstr>Times New Roman</vt:lpstr>
      <vt:lpstr>楷体</vt:lpstr>
      <vt:lpstr>微软雅黑</vt:lpstr>
      <vt:lpstr>仿宋</vt:lpstr>
      <vt:lpstr>黑体</vt:lpstr>
      <vt:lpstr>梦源黑体 CN W20</vt:lpstr>
      <vt:lpstr>梦源黑体 CN W7</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梦婷</cp:lastModifiedBy>
  <cp:revision>459</cp:revision>
  <dcterms:created xsi:type="dcterms:W3CDTF">2020-11-06T05:24:00Z</dcterms:created>
  <dcterms:modified xsi:type="dcterms:W3CDTF">2025-09-16T00:55:42Z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57B14CC3B16B4D5E9D339397D5EE9EFC_12</vt:lpwstr>
  </property>
</Properties>
</file>